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794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574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809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819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5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10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120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96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856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428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3374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8733455-E2B4-4A55-A7E6-A353C9DFB4AE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2049B2E-9E9C-45CA-A003-C59BBE2F6838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25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97280" y="2770496"/>
            <a:ext cx="10058400" cy="1554616"/>
          </a:xfrm>
        </p:spPr>
        <p:txBody>
          <a:bodyPr>
            <a:normAutofit/>
          </a:bodyPr>
          <a:lstStyle/>
          <a:p>
            <a:r>
              <a:rPr lang="el-GR" sz="3600" b="1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Η παραβολή του άδικου κριτή και της </a:t>
            </a:r>
            <a:r>
              <a:rPr lang="el-GR" sz="3600" b="1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χήρας</a:t>
            </a:r>
            <a:r>
              <a:rPr lang="en-US" sz="3600" b="1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- </a:t>
            </a:r>
            <a:r>
              <a:rPr lang="el-GR" sz="3600" b="1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/>
            </a:r>
            <a:br>
              <a:rPr lang="el-GR" sz="3600" b="1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</a:br>
            <a:r>
              <a:rPr lang="el-GR" sz="3600" b="1" spc="0" dirty="0" smtClean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/>
                </a:solidFill>
              </a:rPr>
              <a:t>Η επιμονή στην προσευχή</a:t>
            </a:r>
            <a:endParaRPr lang="el-GR" sz="3600" b="1" spc="0" dirty="0">
              <a:ln w="22225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2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΄ΣΥΝΑΝΤΗΣΗ 21.11.2020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470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Έλλειψη 8"/>
          <p:cNvSpPr/>
          <p:nvPr/>
        </p:nvSpPr>
        <p:spPr>
          <a:xfrm>
            <a:off x="974450" y="1942774"/>
            <a:ext cx="1946171" cy="1524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άδικος κριτής</a:t>
            </a:r>
            <a:endParaRPr lang="el-GR" dirty="0"/>
          </a:p>
        </p:txBody>
      </p:sp>
      <p:sp>
        <p:nvSpPr>
          <p:cNvPr id="15" name="Ορθογώνιο 14"/>
          <p:cNvSpPr/>
          <p:nvPr/>
        </p:nvSpPr>
        <p:spPr>
          <a:xfrm>
            <a:off x="4031548" y="2450066"/>
            <a:ext cx="2680420" cy="57320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εκπλήρωση του αιτήματος</a:t>
            </a:r>
            <a:endParaRPr lang="el-GR" dirty="0"/>
          </a:p>
        </p:txBody>
      </p:sp>
      <p:sp>
        <p:nvSpPr>
          <p:cNvPr id="16" name="Έλλειψη 15"/>
          <p:cNvSpPr/>
          <p:nvPr/>
        </p:nvSpPr>
        <p:spPr>
          <a:xfrm>
            <a:off x="974450" y="4636701"/>
            <a:ext cx="1815152" cy="1323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Η χήρα</a:t>
            </a:r>
            <a:endParaRPr lang="el-GR" dirty="0"/>
          </a:p>
        </p:txBody>
      </p:sp>
      <p:sp>
        <p:nvSpPr>
          <p:cNvPr id="17" name="Έλλειψη 16"/>
          <p:cNvSpPr/>
          <p:nvPr/>
        </p:nvSpPr>
        <p:spPr>
          <a:xfrm>
            <a:off x="8286289" y="1833592"/>
            <a:ext cx="1978925" cy="148521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δίκαιος Θεός</a:t>
            </a:r>
            <a:endParaRPr lang="el-GR" dirty="0"/>
          </a:p>
        </p:txBody>
      </p:sp>
      <p:sp>
        <p:nvSpPr>
          <p:cNvPr id="18" name="Έλλειψη 17"/>
          <p:cNvSpPr/>
          <p:nvPr/>
        </p:nvSpPr>
        <p:spPr>
          <a:xfrm>
            <a:off x="8120417" y="4421875"/>
            <a:ext cx="2715904" cy="1538659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προσευχόμενος άνθρωπος</a:t>
            </a:r>
            <a:endParaRPr lang="el-GR" dirty="0"/>
          </a:p>
        </p:txBody>
      </p:sp>
      <p:sp>
        <p:nvSpPr>
          <p:cNvPr id="23" name="Ορθογώνιο 22"/>
          <p:cNvSpPr/>
          <p:nvPr/>
        </p:nvSpPr>
        <p:spPr>
          <a:xfrm>
            <a:off x="3976958" y="5012014"/>
            <a:ext cx="2680420" cy="57320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επιμονή</a:t>
            </a:r>
            <a:endParaRPr lang="el-GR" dirty="0"/>
          </a:p>
        </p:txBody>
      </p:sp>
      <p:cxnSp>
        <p:nvCxnSpPr>
          <p:cNvPr id="25" name="Ευθύγραμμο βέλος σύνδεσης 24"/>
          <p:cNvCxnSpPr/>
          <p:nvPr/>
        </p:nvCxnSpPr>
        <p:spPr>
          <a:xfrm>
            <a:off x="2920621" y="5298617"/>
            <a:ext cx="8734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Ευθύγραμμο βέλος σύνδεσης 25"/>
          <p:cNvCxnSpPr/>
          <p:nvPr/>
        </p:nvCxnSpPr>
        <p:spPr>
          <a:xfrm>
            <a:off x="2920621" y="2736669"/>
            <a:ext cx="8734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Ευθύγραμμο βέλος σύνδεσης 27"/>
          <p:cNvCxnSpPr/>
          <p:nvPr/>
        </p:nvCxnSpPr>
        <p:spPr>
          <a:xfrm flipH="1">
            <a:off x="6864825" y="5328901"/>
            <a:ext cx="10481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Ευθύγραμμο βέλος σύνδεσης 30"/>
          <p:cNvCxnSpPr/>
          <p:nvPr/>
        </p:nvCxnSpPr>
        <p:spPr>
          <a:xfrm flipH="1">
            <a:off x="6864825" y="2736669"/>
            <a:ext cx="10481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789602" y="3361709"/>
            <a:ext cx="16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Χωρίς πρόθεση</a:t>
            </a:r>
            <a:endParaRPr lang="el-GR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Ορθογώνιο 32"/>
          <p:cNvSpPr/>
          <p:nvPr/>
        </p:nvSpPr>
        <p:spPr>
          <a:xfrm>
            <a:off x="3563115" y="3129613"/>
            <a:ext cx="39360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#</a:t>
            </a:r>
            <a:endParaRPr lang="el-GR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78858" y="3345899"/>
            <a:ext cx="1380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u="sng" dirty="0" smtClean="0"/>
              <a:t>Με πρόθεση</a:t>
            </a:r>
            <a:endParaRPr lang="el-GR" u="sng" dirty="0"/>
          </a:p>
        </p:txBody>
      </p:sp>
      <p:sp>
        <p:nvSpPr>
          <p:cNvPr id="35" name="Τίτλος 34"/>
          <p:cNvSpPr>
            <a:spLocks noGrp="1"/>
          </p:cNvSpPr>
          <p:nvPr>
            <p:ph type="title"/>
          </p:nvPr>
        </p:nvSpPr>
        <p:spPr>
          <a:xfrm>
            <a:off x="1097280" y="70316"/>
            <a:ext cx="6335289" cy="1052684"/>
          </a:xfrm>
        </p:spPr>
        <p:txBody>
          <a:bodyPr/>
          <a:lstStyle/>
          <a:p>
            <a:r>
              <a:rPr lang="el-GR" dirty="0" smtClean="0"/>
              <a:t>Σύγκριση αιτημάτων</a:t>
            </a:r>
            <a:endParaRPr lang="el-GR" dirty="0"/>
          </a:p>
        </p:txBody>
      </p:sp>
      <p:sp>
        <p:nvSpPr>
          <p:cNvPr id="37" name="Βέλος προς τα επάνω 36"/>
          <p:cNvSpPr/>
          <p:nvPr/>
        </p:nvSpPr>
        <p:spPr>
          <a:xfrm>
            <a:off x="5788861" y="3414858"/>
            <a:ext cx="723331" cy="125944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371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Έλλειψη 8"/>
          <p:cNvSpPr/>
          <p:nvPr/>
        </p:nvSpPr>
        <p:spPr>
          <a:xfrm>
            <a:off x="974450" y="1942774"/>
            <a:ext cx="1946171" cy="1524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φίλος που δέχεται </a:t>
            </a:r>
            <a:r>
              <a:rPr lang="el-GR" dirty="0" err="1" smtClean="0"/>
              <a:t>επισκεψη</a:t>
            </a:r>
            <a:endParaRPr lang="el-GR" dirty="0"/>
          </a:p>
        </p:txBody>
      </p:sp>
      <p:sp>
        <p:nvSpPr>
          <p:cNvPr id="15" name="Ορθογώνιο 14"/>
          <p:cNvSpPr/>
          <p:nvPr/>
        </p:nvSpPr>
        <p:spPr>
          <a:xfrm>
            <a:off x="4031548" y="2450066"/>
            <a:ext cx="2680420" cy="57320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εκπλήρωση του αιτήματος</a:t>
            </a:r>
            <a:endParaRPr lang="el-GR" dirty="0"/>
          </a:p>
        </p:txBody>
      </p:sp>
      <p:sp>
        <p:nvSpPr>
          <p:cNvPr id="16" name="Έλλειψη 15"/>
          <p:cNvSpPr/>
          <p:nvPr/>
        </p:nvSpPr>
        <p:spPr>
          <a:xfrm>
            <a:off x="974450" y="4636701"/>
            <a:ext cx="1815152" cy="1323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φίλος που έχει ανάγκη τα μεσάνυχτα</a:t>
            </a:r>
            <a:endParaRPr lang="el-GR" dirty="0"/>
          </a:p>
        </p:txBody>
      </p:sp>
      <p:sp>
        <p:nvSpPr>
          <p:cNvPr id="17" name="Έλλειψη 16"/>
          <p:cNvSpPr/>
          <p:nvPr/>
        </p:nvSpPr>
        <p:spPr>
          <a:xfrm>
            <a:off x="8286289" y="1833592"/>
            <a:ext cx="1978925" cy="148521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Θεός</a:t>
            </a:r>
            <a:endParaRPr lang="el-GR" dirty="0"/>
          </a:p>
        </p:txBody>
      </p:sp>
      <p:sp>
        <p:nvSpPr>
          <p:cNvPr id="18" name="Έλλειψη 17"/>
          <p:cNvSpPr/>
          <p:nvPr/>
        </p:nvSpPr>
        <p:spPr>
          <a:xfrm>
            <a:off x="8120417" y="4421875"/>
            <a:ext cx="2715904" cy="1538659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 προσευχόμενος άνθρωπος</a:t>
            </a:r>
            <a:endParaRPr lang="el-GR" dirty="0"/>
          </a:p>
        </p:txBody>
      </p:sp>
      <p:sp>
        <p:nvSpPr>
          <p:cNvPr id="23" name="Ορθογώνιο 22"/>
          <p:cNvSpPr/>
          <p:nvPr/>
        </p:nvSpPr>
        <p:spPr>
          <a:xfrm>
            <a:off x="3976958" y="5012014"/>
            <a:ext cx="2680420" cy="57320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επιμονή</a:t>
            </a:r>
            <a:endParaRPr lang="el-GR" dirty="0"/>
          </a:p>
        </p:txBody>
      </p:sp>
      <p:cxnSp>
        <p:nvCxnSpPr>
          <p:cNvPr id="25" name="Ευθύγραμμο βέλος σύνδεσης 24"/>
          <p:cNvCxnSpPr/>
          <p:nvPr/>
        </p:nvCxnSpPr>
        <p:spPr>
          <a:xfrm>
            <a:off x="2920621" y="5298617"/>
            <a:ext cx="8734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Ευθύγραμμο βέλος σύνδεσης 25"/>
          <p:cNvCxnSpPr/>
          <p:nvPr/>
        </p:nvCxnSpPr>
        <p:spPr>
          <a:xfrm>
            <a:off x="2920621" y="2736669"/>
            <a:ext cx="8734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Ευθύγραμμο βέλος σύνδεσης 27"/>
          <p:cNvCxnSpPr/>
          <p:nvPr/>
        </p:nvCxnSpPr>
        <p:spPr>
          <a:xfrm flipH="1">
            <a:off x="6864825" y="5328901"/>
            <a:ext cx="10481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Ευθύγραμμο βέλος σύνδεσης 30"/>
          <p:cNvCxnSpPr/>
          <p:nvPr/>
        </p:nvCxnSpPr>
        <p:spPr>
          <a:xfrm flipH="1">
            <a:off x="6864825" y="2736669"/>
            <a:ext cx="10481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Τίτλος 34"/>
          <p:cNvSpPr>
            <a:spLocks noGrp="1"/>
          </p:cNvSpPr>
          <p:nvPr>
            <p:ph type="title"/>
          </p:nvPr>
        </p:nvSpPr>
        <p:spPr>
          <a:xfrm>
            <a:off x="1097280" y="70316"/>
            <a:ext cx="6335289" cy="1052684"/>
          </a:xfrm>
        </p:spPr>
        <p:txBody>
          <a:bodyPr/>
          <a:lstStyle/>
          <a:p>
            <a:r>
              <a:rPr lang="el-GR" dirty="0" smtClean="0"/>
              <a:t>Σύγκριση αιτημάτων</a:t>
            </a:r>
            <a:endParaRPr lang="el-GR" dirty="0"/>
          </a:p>
        </p:txBody>
      </p:sp>
      <p:sp>
        <p:nvSpPr>
          <p:cNvPr id="2" name="Βέλος προς τα επάνω 1"/>
          <p:cNvSpPr/>
          <p:nvPr/>
        </p:nvSpPr>
        <p:spPr>
          <a:xfrm>
            <a:off x="5934047" y="3318803"/>
            <a:ext cx="723331" cy="1168982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Ορθογώνιο 13"/>
          <p:cNvSpPr/>
          <p:nvPr/>
        </p:nvSpPr>
        <p:spPr>
          <a:xfrm>
            <a:off x="3255726" y="3224120"/>
            <a:ext cx="393601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=</a:t>
            </a:r>
          </a:p>
          <a:p>
            <a:pPr algn="ctr"/>
            <a:r>
              <a:rPr lang="el-GR" sz="1600" b="1" dirty="0" smtClean="0">
                <a:ln>
                  <a:solidFill>
                    <a:schemeClr val="accent2"/>
                  </a:solidFill>
                </a:ln>
                <a:solidFill>
                  <a:schemeClr val="accent3"/>
                </a:solidFill>
              </a:rPr>
              <a:t>Η αναγκαιότητα </a:t>
            </a:r>
          </a:p>
          <a:p>
            <a:pPr algn="ctr"/>
            <a:r>
              <a:rPr lang="el-GR" sz="1600" b="1" dirty="0" smtClean="0">
                <a:ln>
                  <a:solidFill>
                    <a:schemeClr val="accent2"/>
                  </a:solidFill>
                </a:ln>
                <a:solidFill>
                  <a:schemeClr val="accent3"/>
                </a:solidFill>
              </a:rPr>
              <a:t>της στιγμής</a:t>
            </a:r>
            <a:endParaRPr lang="el-GR" sz="1600" b="1" dirty="0">
              <a:ln>
                <a:solidFill>
                  <a:schemeClr val="accent2"/>
                </a:solidFill>
              </a:ln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2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u="sng" dirty="0" smtClean="0"/>
              <a:t>Εφαρμογή στην καθημερινότητα</a:t>
            </a:r>
            <a:endParaRPr lang="el-GR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1. Να έχουμε πίστη και επιμονή στην προσευχή.</a:t>
            </a:r>
          </a:p>
          <a:p>
            <a:r>
              <a:rPr lang="el-GR" dirty="0" smtClean="0"/>
              <a:t>2. Να μην αποκάμνουμε γιατί ο Θεός μας δίνει ότι είναι προς το συμφέρον μας κι αυτό την κατάλληλη στιγμή.</a:t>
            </a:r>
          </a:p>
          <a:p>
            <a:r>
              <a:rPr lang="el-GR" dirty="0" smtClean="0"/>
              <a:t>3. Να μάθουμε να λέμε την ευχή «Κύριε Ιησού Χριστέ, Υιέ του Θεού </a:t>
            </a:r>
            <a:r>
              <a:rPr lang="el-GR" dirty="0" err="1" smtClean="0"/>
              <a:t>ελεησόν</a:t>
            </a:r>
            <a:r>
              <a:rPr lang="el-GR" dirty="0" smtClean="0"/>
              <a:t> με».</a:t>
            </a:r>
          </a:p>
          <a:p>
            <a:r>
              <a:rPr lang="el-GR" dirty="0" smtClean="0"/>
              <a:t>4. </a:t>
            </a:r>
            <a:r>
              <a:rPr lang="el-GR" dirty="0" smtClean="0"/>
              <a:t>Να </a:t>
            </a:r>
            <a:r>
              <a:rPr lang="el-GR" dirty="0" smtClean="0"/>
              <a:t>γίνεται από την καρδιά μας και όχι μηχανικά.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623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sz="2400" dirty="0" smtClean="0"/>
          </a:p>
          <a:p>
            <a:r>
              <a:rPr lang="el-GR" sz="2400" dirty="0"/>
              <a:t>Σύνθημα: Ο Θεός ακούει τις προσευχές μας και μας δίνει ότι μας είναι πραγματικά ωφέλιμο την κατάλληλη στιγμή</a:t>
            </a:r>
          </a:p>
          <a:p>
            <a:endParaRPr lang="el-GR" dirty="0" smtClean="0"/>
          </a:p>
          <a:p>
            <a:r>
              <a:rPr lang="el-GR" sz="2400" dirty="0" smtClean="0"/>
              <a:t>Ρητό: «Αιτείτε και </a:t>
            </a:r>
            <a:r>
              <a:rPr lang="el-GR" sz="2400" dirty="0" err="1" smtClean="0"/>
              <a:t>δοθήσεται</a:t>
            </a:r>
            <a:r>
              <a:rPr lang="el-GR" sz="2400" dirty="0" smtClean="0"/>
              <a:t>»</a:t>
            </a:r>
          </a:p>
          <a:p>
            <a:pPr lvl="4"/>
            <a:r>
              <a:rPr lang="el-GR" sz="1800" dirty="0" err="1" smtClean="0"/>
              <a:t>Δλδ</a:t>
            </a:r>
            <a:r>
              <a:rPr lang="el-GR" sz="1800" dirty="0" smtClean="0"/>
              <a:t>. Αιτείτε και θα σας </a:t>
            </a:r>
            <a:r>
              <a:rPr lang="el-GR" sz="1800" dirty="0" err="1" smtClean="0"/>
              <a:t>δωθεί</a:t>
            </a: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3344509903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</TotalTime>
  <Words>165</Words>
  <Application>Microsoft Office PowerPoint</Application>
  <PresentationFormat>Ευρεία οθόνη</PresentationFormat>
  <Paragraphs>33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Ανασκόπηση</vt:lpstr>
      <vt:lpstr>Η παραβολή του άδικου κριτή και της χήρας-  Η επιμονή στην προσευχή</vt:lpstr>
      <vt:lpstr>Σύγκριση αιτημάτων</vt:lpstr>
      <vt:lpstr>Σύγκριση αιτημάτων</vt:lpstr>
      <vt:lpstr>Εφαρμογή στην καθημερινότητα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Iphigenia Nterziotou</dc:creator>
  <cp:lastModifiedBy>Iphigenia Nterziotou</cp:lastModifiedBy>
  <cp:revision>12</cp:revision>
  <dcterms:created xsi:type="dcterms:W3CDTF">2020-11-20T22:39:46Z</dcterms:created>
  <dcterms:modified xsi:type="dcterms:W3CDTF">2020-11-21T11:17:10Z</dcterms:modified>
</cp:coreProperties>
</file>