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56" r:id="rId5"/>
    <p:sldId id="261" r:id="rId6"/>
    <p:sldId id="263" r:id="rId7"/>
    <p:sldId id="264" r:id="rId8"/>
    <p:sldId id="265" r:id="rId9"/>
    <p:sldId id="266" r:id="rId10"/>
    <p:sldId id="267" r:id="rId11"/>
    <p:sldId id="257" r:id="rId12"/>
    <p:sldId id="268" r:id="rId13"/>
    <p:sldId id="269" r:id="rId14"/>
    <p:sldId id="270"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3" d="100"/>
          <a:sy n="43" d="100"/>
        </p:scale>
        <p:origin x="1290"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AAAC504C-0B6E-49CE-87AA-30624495A4B2}" type="datetimeFigureOut">
              <a:rPr lang="el-GR" smtClean="0"/>
              <a:pPr/>
              <a:t>26/11/2020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48DF344-F971-45C9-B43D-876B3992BDAB}"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AAC504C-0B6E-49CE-87AA-30624495A4B2}" type="datetimeFigureOut">
              <a:rPr lang="el-GR" smtClean="0"/>
              <a:pPr/>
              <a:t>26/11/2020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48DF344-F971-45C9-B43D-876B3992BDA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AAC504C-0B6E-49CE-87AA-30624495A4B2}" type="datetimeFigureOut">
              <a:rPr lang="el-GR" smtClean="0"/>
              <a:pPr/>
              <a:t>26/11/2020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48DF344-F971-45C9-B43D-876B3992BDAB}"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AAC504C-0B6E-49CE-87AA-30624495A4B2}" type="datetimeFigureOut">
              <a:rPr lang="el-GR" smtClean="0"/>
              <a:pPr/>
              <a:t>26/11/2020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48DF344-F971-45C9-B43D-876B3992BDAB}"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AAC504C-0B6E-49CE-87AA-30624495A4B2}" type="datetimeFigureOut">
              <a:rPr lang="el-GR" smtClean="0"/>
              <a:pPr/>
              <a:t>26/11/2020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48DF344-F971-45C9-B43D-876B3992BDAB}"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AAAC504C-0B6E-49CE-87AA-30624495A4B2}" type="datetimeFigureOut">
              <a:rPr lang="el-GR" smtClean="0"/>
              <a:pPr/>
              <a:t>26/11/2020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48DF344-F971-45C9-B43D-876B3992BDAB}"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AAAC504C-0B6E-49CE-87AA-30624495A4B2}" type="datetimeFigureOut">
              <a:rPr lang="el-GR" smtClean="0"/>
              <a:pPr/>
              <a:t>26/11/2020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C48DF344-F971-45C9-B43D-876B3992BDAB}"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AAAC504C-0B6E-49CE-87AA-30624495A4B2}" type="datetimeFigureOut">
              <a:rPr lang="el-GR" smtClean="0"/>
              <a:pPr/>
              <a:t>26/11/2020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C48DF344-F971-45C9-B43D-876B3992BDAB}"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AAC504C-0B6E-49CE-87AA-30624495A4B2}" type="datetimeFigureOut">
              <a:rPr lang="el-GR" smtClean="0"/>
              <a:pPr/>
              <a:t>26/11/2020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C48DF344-F971-45C9-B43D-876B3992BDAB}"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AAC504C-0B6E-49CE-87AA-30624495A4B2}" type="datetimeFigureOut">
              <a:rPr lang="el-GR" smtClean="0"/>
              <a:pPr/>
              <a:t>26/11/2020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48DF344-F971-45C9-B43D-876B3992BDAB}"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AAC504C-0B6E-49CE-87AA-30624495A4B2}" type="datetimeFigureOut">
              <a:rPr lang="el-GR" smtClean="0"/>
              <a:pPr/>
              <a:t>26/11/2020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48DF344-F971-45C9-B43D-876B3992BDAB}"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AC504C-0B6E-49CE-87AA-30624495A4B2}" type="datetimeFigureOut">
              <a:rPr lang="el-GR" smtClean="0"/>
              <a:pPr/>
              <a:t>26/11/2020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DF344-F971-45C9-B43D-876B3992BDAB}"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Γ Ι Ο Ι</a:t>
            </a:r>
            <a:endParaRPr lang="el-GR" dirty="0"/>
          </a:p>
        </p:txBody>
      </p:sp>
      <p:sp>
        <p:nvSpPr>
          <p:cNvPr id="3" name="2 - Θέση περιεχομένου"/>
          <p:cNvSpPr>
            <a:spLocks noGrp="1"/>
          </p:cNvSpPr>
          <p:nvPr>
            <p:ph idx="1"/>
          </p:nvPr>
        </p:nvSpPr>
        <p:spPr/>
        <p:txBody>
          <a:bodyPr>
            <a:normAutofit/>
          </a:bodyPr>
          <a:lstStyle/>
          <a:p>
            <a:r>
              <a:rPr lang="el-GR" sz="3600" dirty="0" smtClean="0"/>
              <a:t>Οι Άγιοι είναι άνθρωποι σαν εμάς οι οποίοι αγάπησαν</a:t>
            </a:r>
            <a:r>
              <a:rPr lang="en-US" sz="3600" dirty="0" smtClean="0"/>
              <a:t> </a:t>
            </a:r>
            <a:r>
              <a:rPr lang="el-GR" sz="3600" dirty="0" smtClean="0"/>
              <a:t>πολύ τον Χριστό μας και εφάρμοσαν </a:t>
            </a:r>
            <a:r>
              <a:rPr lang="el-GR" sz="3600" dirty="0" err="1" smtClean="0"/>
              <a:t>ό,τι</a:t>
            </a:r>
            <a:r>
              <a:rPr lang="el-GR" sz="3600" dirty="0" smtClean="0"/>
              <a:t> Εκείνος μας λέει στην Αγία Γραφή. Δηλαδή, έκαναν προσευχή, ευχαριστούσαν τον Θεό για όλα, και απέκτησαν έτσι στην ψυχή τους πολλά «καλά», τα οποία λέγονται αρετές. </a:t>
            </a:r>
            <a:endParaRPr lang="el-GR" sz="3600" dirty="0"/>
          </a:p>
        </p:txBody>
      </p:sp>
    </p:spTree>
  </p:cSld>
  <p:clrMapOvr>
    <a:masterClrMapping/>
  </p:clrMapOvr>
  <p:transition advTm="1534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28596" y="1285860"/>
            <a:ext cx="3571900" cy="4757758"/>
          </a:xfrm>
        </p:spPr>
        <p:txBody>
          <a:bodyPr>
            <a:normAutofit/>
          </a:bodyPr>
          <a:lstStyle/>
          <a:p>
            <a:r>
              <a:rPr lang="el-GR" dirty="0" smtClean="0"/>
              <a:t>Όταν έμαθαν οι άνθρωποι για τον Στυλιανό, ότι ήταν άνθρωπος με μεγάλη πίστη στο Θεό, πήγαιναν να τον συμβουλευτούν και να του ζητήσουν να προσευχηθεί γι’ αυτούς στον Θεό.</a:t>
            </a:r>
            <a:endParaRPr lang="el-GR" dirty="0"/>
          </a:p>
        </p:txBody>
      </p:sp>
      <p:pic>
        <p:nvPicPr>
          <p:cNvPr id="6146" name="Picture 2" descr="C:\Users\Θεοδώρα\Pictures\ουρά.jpg"/>
          <p:cNvPicPr>
            <a:picLocks noGrp="1" noChangeAspect="1" noChangeArrowheads="1"/>
          </p:cNvPicPr>
          <p:nvPr>
            <p:ph sz="half" idx="2"/>
          </p:nvPr>
        </p:nvPicPr>
        <p:blipFill>
          <a:blip r:embed="rId2"/>
          <a:srcRect/>
          <a:stretch>
            <a:fillRect/>
          </a:stretch>
        </p:blipFill>
        <p:spPr bwMode="auto">
          <a:xfrm>
            <a:off x="4857752" y="571480"/>
            <a:ext cx="3429024" cy="4000528"/>
          </a:xfrm>
          <a:prstGeom prst="rect">
            <a:avLst/>
          </a:prstGeom>
          <a:noFill/>
        </p:spPr>
      </p:pic>
      <p:pic>
        <p:nvPicPr>
          <p:cNvPr id="6149" name="Picture 5" descr="C:\Users\Θεοδώρα\Pictures\προσευχή.jpg"/>
          <p:cNvPicPr>
            <a:picLocks noChangeAspect="1" noChangeArrowheads="1"/>
          </p:cNvPicPr>
          <p:nvPr/>
        </p:nvPicPr>
        <p:blipFill>
          <a:blip r:embed="rId3"/>
          <a:srcRect/>
          <a:stretch>
            <a:fillRect/>
          </a:stretch>
        </p:blipFill>
        <p:spPr bwMode="auto">
          <a:xfrm>
            <a:off x="4857752" y="4143380"/>
            <a:ext cx="3286148" cy="2276908"/>
          </a:xfrm>
          <a:prstGeom prst="rect">
            <a:avLst/>
          </a:prstGeom>
          <a:noFill/>
        </p:spPr>
      </p:pic>
    </p:spTree>
  </p:cSld>
  <p:clrMapOvr>
    <a:masterClrMapping/>
  </p:clrMapOvr>
  <p:transition advTm="13734"/>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i="1" dirty="0" smtClean="0"/>
              <a:t>Ο ΦΥΛΑΚΑΣ ΤΩΝ ΠΑΙΔΙΩΝ</a:t>
            </a:r>
            <a:endParaRPr lang="el-GR" i="1" dirty="0"/>
          </a:p>
        </p:txBody>
      </p:sp>
      <p:sp>
        <p:nvSpPr>
          <p:cNvPr id="3" name="2 - Θέση περιεχομένου"/>
          <p:cNvSpPr>
            <a:spLocks noGrp="1"/>
          </p:cNvSpPr>
          <p:nvPr>
            <p:ph idx="1"/>
          </p:nvPr>
        </p:nvSpPr>
        <p:spPr/>
        <p:txBody>
          <a:bodyPr>
            <a:normAutofit/>
          </a:bodyPr>
          <a:lstStyle/>
          <a:p>
            <a:r>
              <a:rPr lang="el-GR" sz="3600" dirty="0" smtClean="0"/>
              <a:t>Ο Άγιος Στυλιανός έλαβε το χάρισμα από το Θεό να θεραπεύει τα άρρωστα παιδάκια, γι’ αυτό τον βλέπουμε στην εικόνα του να κρατάει ένα παιδάκι. Έπαιρνε στην αγκαλιά του τα άρρωστα παιδιά, έπεφτε στα γόνατα, παρακαλούσε τον Θεό να τους δώσει υγεία και το θαύμα γινόταν!</a:t>
            </a:r>
            <a:endParaRPr lang="el-GR" sz="3600" dirty="0"/>
          </a:p>
        </p:txBody>
      </p:sp>
    </p:spTree>
  </p:cSld>
  <p:clrMapOvr>
    <a:masterClrMapping/>
  </p:clrMapOvr>
  <p:transition advTm="17031"/>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lstStyle/>
          <a:p>
            <a:endParaRPr lang="el-GR"/>
          </a:p>
        </p:txBody>
      </p:sp>
      <p:pic>
        <p:nvPicPr>
          <p:cNvPr id="25602" name="Picture 2" descr="C:\Users\Θεοδώρα\Pictures\agios_stilianos_1.jpg"/>
          <p:cNvPicPr>
            <a:picLocks noGrp="1" noChangeAspect="1" noChangeArrowheads="1"/>
          </p:cNvPicPr>
          <p:nvPr>
            <p:ph sz="half" idx="1"/>
          </p:nvPr>
        </p:nvPicPr>
        <p:blipFill>
          <a:blip r:embed="rId2" cstate="print"/>
          <a:stretch>
            <a:fillRect/>
          </a:stretch>
        </p:blipFill>
        <p:spPr bwMode="auto">
          <a:xfrm>
            <a:off x="724230" y="1600200"/>
            <a:ext cx="3504539" cy="4525963"/>
          </a:xfrm>
          <a:prstGeom prst="rect">
            <a:avLst/>
          </a:prstGeom>
          <a:noFill/>
        </p:spPr>
      </p:pic>
      <p:sp>
        <p:nvSpPr>
          <p:cNvPr id="7" name="6 - Θέση περιεχομένου"/>
          <p:cNvSpPr>
            <a:spLocks noGrp="1"/>
          </p:cNvSpPr>
          <p:nvPr>
            <p:ph sz="half" idx="2"/>
          </p:nvPr>
        </p:nvSpPr>
        <p:spPr/>
        <p:txBody>
          <a:bodyPr>
            <a:normAutofit fontScale="92500" lnSpcReduction="20000"/>
          </a:bodyPr>
          <a:lstStyle/>
          <a:p>
            <a:r>
              <a:rPr lang="el-GR" dirty="0" smtClean="0"/>
              <a:t>Καθώς περνούσαν τα χρόνια, βοηθούσε όλο και περισσότερους ανθρώπους να βρουν ειρήνη και θεράπευε τα παιδιά.</a:t>
            </a:r>
          </a:p>
          <a:p>
            <a:r>
              <a:rPr lang="el-GR" dirty="0" smtClean="0"/>
              <a:t>Όταν έφθασε η ώρα να φύγει από τη ζωή, κοιμήθηκε ειρηνικά.</a:t>
            </a:r>
          </a:p>
          <a:p>
            <a:r>
              <a:rPr lang="el-GR" dirty="0" smtClean="0"/>
              <a:t>Οι Άγιοι δεν πεθαίνουν. Είναι πάντα δίπλα μας χωρίς να τους βλέπουμε και μας βοηθούν.</a:t>
            </a:r>
            <a:endParaRPr lang="el-GR" dirty="0"/>
          </a:p>
        </p:txBody>
      </p:sp>
    </p:spTree>
  </p:cSld>
  <p:clrMapOvr>
    <a:masterClrMapping/>
  </p:clrMapOvr>
  <p:transition advTm="19829"/>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600200"/>
            <a:ext cx="7972452" cy="4525963"/>
          </a:xfrm>
        </p:spPr>
        <p:txBody>
          <a:bodyPr>
            <a:normAutofit/>
          </a:bodyPr>
          <a:lstStyle/>
          <a:p>
            <a:r>
              <a:rPr lang="el-GR" sz="3600" dirty="0" smtClean="0"/>
              <a:t>Ο Άγιος Στυλιανός </a:t>
            </a:r>
            <a:r>
              <a:rPr lang="el-GR" sz="3600" dirty="0" smtClean="0">
                <a:solidFill>
                  <a:srgbClr val="0070C0"/>
                </a:solidFill>
              </a:rPr>
              <a:t>προστατεύει όλα τα παιδιά,</a:t>
            </a:r>
            <a:r>
              <a:rPr lang="el-GR" sz="3600" dirty="0" smtClean="0"/>
              <a:t> μικρά και μεγάλα.</a:t>
            </a:r>
          </a:p>
          <a:p>
            <a:r>
              <a:rPr lang="el-GR" sz="3600" dirty="0" smtClean="0"/>
              <a:t>Γι’ αυτό και εμείς την ημέρα που γιορτάζει, στις 26 Νοεμβρίου, αλλά και κάθε μέρα του χρόνου, να τον παρακαλούμε να μας προστατεύει και να μας φωτίζει…</a:t>
            </a:r>
            <a:endParaRPr lang="el-GR" sz="3600" dirty="0"/>
          </a:p>
        </p:txBody>
      </p:sp>
    </p:spTree>
  </p:cSld>
  <p:clrMapOvr>
    <a:masterClrMapping/>
  </p:clrMapOvr>
  <p:transition advTm="11265"/>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ΠΡΟΣΕΥΧΗ</a:t>
            </a:r>
            <a:endParaRPr lang="el-GR" dirty="0"/>
          </a:p>
        </p:txBody>
      </p:sp>
      <p:sp>
        <p:nvSpPr>
          <p:cNvPr id="3" name="2 - Θέση περιεχομένου"/>
          <p:cNvSpPr>
            <a:spLocks noGrp="1"/>
          </p:cNvSpPr>
          <p:nvPr>
            <p:ph sz="half" idx="1"/>
          </p:nvPr>
        </p:nvSpPr>
        <p:spPr>
          <a:xfrm>
            <a:off x="457200" y="1600200"/>
            <a:ext cx="7686700" cy="4525963"/>
          </a:xfrm>
        </p:spPr>
        <p:txBody>
          <a:bodyPr>
            <a:normAutofit/>
          </a:bodyPr>
          <a:lstStyle/>
          <a:p>
            <a:r>
              <a:rPr lang="el-GR" sz="4000" i="1" dirty="0" smtClean="0"/>
              <a:t>ΑΓΙΕ ΣΤΥΛΙΑΝΕ ,</a:t>
            </a:r>
          </a:p>
          <a:p>
            <a:r>
              <a:rPr lang="el-GR" sz="4000" i="1" dirty="0" smtClean="0"/>
              <a:t>ΣΕ </a:t>
            </a:r>
            <a:r>
              <a:rPr lang="el-GR" sz="4000" b="1" i="1" dirty="0" smtClean="0">
                <a:solidFill>
                  <a:srgbClr val="00B050"/>
                </a:solidFill>
              </a:rPr>
              <a:t>ΕΥΧΑΡΙΣΤΟΥΜΕ </a:t>
            </a:r>
            <a:r>
              <a:rPr lang="el-GR" sz="4000" i="1" dirty="0" smtClean="0"/>
              <a:t>ΠΟΥ ΕΙΣΑΙ ΠΑΝΤΑ ΔΙΠΛΑ ΜΑΣ ΚΑΙ ΣΕ </a:t>
            </a:r>
            <a:r>
              <a:rPr lang="el-GR" sz="4000" b="1" i="1" dirty="0" smtClean="0">
                <a:solidFill>
                  <a:srgbClr val="00B050"/>
                </a:solidFill>
              </a:rPr>
              <a:t>ΠΑΡΑΚΑΛΟΥΜΕ </a:t>
            </a:r>
            <a:r>
              <a:rPr lang="el-GR" sz="4000" i="1" dirty="0" smtClean="0"/>
              <a:t>ΝΑ ΜΑΣ ΠΡΟΣΤΑΤΕΥΕΙΣ ΑΠΟ ΚΑΘΕ ΚΑΚΟ…</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214422"/>
            <a:ext cx="8229600" cy="4911741"/>
          </a:xfrm>
        </p:spPr>
        <p:txBody>
          <a:bodyPr>
            <a:normAutofit lnSpcReduction="10000"/>
          </a:bodyPr>
          <a:lstStyle/>
          <a:p>
            <a:r>
              <a:rPr lang="el-GR" sz="3600" dirty="0" smtClean="0"/>
              <a:t>Τα «καλά» - αρετές - που τους έδωσε ο </a:t>
            </a:r>
            <a:r>
              <a:rPr lang="el-GR" sz="3600" dirty="0" smtClean="0">
                <a:solidFill>
                  <a:srgbClr val="00B0F0"/>
                </a:solidFill>
              </a:rPr>
              <a:t>Θεός</a:t>
            </a:r>
            <a:r>
              <a:rPr lang="el-GR" sz="3600" dirty="0" smtClean="0"/>
              <a:t> είναι η </a:t>
            </a:r>
            <a:r>
              <a:rPr lang="el-GR" sz="3600" dirty="0" smtClean="0">
                <a:solidFill>
                  <a:srgbClr val="FF0000"/>
                </a:solidFill>
              </a:rPr>
              <a:t>αγάπη</a:t>
            </a:r>
            <a:r>
              <a:rPr lang="el-GR" sz="3600" dirty="0" smtClean="0"/>
              <a:t> , η </a:t>
            </a:r>
            <a:r>
              <a:rPr lang="el-GR" sz="3600" dirty="0" smtClean="0">
                <a:solidFill>
                  <a:srgbClr val="00B050"/>
                </a:solidFill>
              </a:rPr>
              <a:t>χαρά</a:t>
            </a:r>
            <a:r>
              <a:rPr lang="el-GR" sz="3600" dirty="0" smtClean="0"/>
              <a:t>, η </a:t>
            </a:r>
            <a:r>
              <a:rPr lang="el-GR" sz="3600" dirty="0" smtClean="0">
                <a:solidFill>
                  <a:schemeClr val="accent6">
                    <a:lumMod val="75000"/>
                  </a:schemeClr>
                </a:solidFill>
              </a:rPr>
              <a:t>βοήθεια</a:t>
            </a:r>
            <a:r>
              <a:rPr lang="el-GR" sz="3600" dirty="0" smtClean="0"/>
              <a:t>, που λέγεται αλλιώς </a:t>
            </a:r>
            <a:r>
              <a:rPr lang="el-GR" sz="3600" dirty="0" smtClean="0">
                <a:solidFill>
                  <a:schemeClr val="accent6">
                    <a:lumMod val="75000"/>
                  </a:schemeClr>
                </a:solidFill>
              </a:rPr>
              <a:t>ελεημοσύνη</a:t>
            </a:r>
            <a:r>
              <a:rPr lang="el-GR" sz="3600" dirty="0" smtClean="0"/>
              <a:t>, η </a:t>
            </a:r>
            <a:r>
              <a:rPr lang="el-GR" sz="3600" dirty="0" smtClean="0">
                <a:solidFill>
                  <a:srgbClr val="0070C0"/>
                </a:solidFill>
              </a:rPr>
              <a:t>ειρήνη</a:t>
            </a:r>
            <a:r>
              <a:rPr lang="el-GR" sz="3600" dirty="0" smtClean="0"/>
              <a:t>, η </a:t>
            </a:r>
            <a:r>
              <a:rPr lang="el-GR" sz="3600" dirty="0" smtClean="0">
                <a:solidFill>
                  <a:schemeClr val="accent2"/>
                </a:solidFill>
              </a:rPr>
              <a:t>υπομονή</a:t>
            </a:r>
            <a:r>
              <a:rPr lang="el-GR" sz="3600" dirty="0" smtClean="0"/>
              <a:t>, η </a:t>
            </a:r>
            <a:r>
              <a:rPr lang="el-GR" sz="3600" dirty="0" smtClean="0">
                <a:solidFill>
                  <a:srgbClr val="7030A0"/>
                </a:solidFill>
              </a:rPr>
              <a:t>διάθεση να ακούν και να μην κάνουν το δικό τους</a:t>
            </a:r>
            <a:r>
              <a:rPr lang="el-GR" sz="3600" dirty="0" smtClean="0"/>
              <a:t>, που λέγεται «</a:t>
            </a:r>
            <a:r>
              <a:rPr lang="el-GR" sz="3600" dirty="0" smtClean="0">
                <a:solidFill>
                  <a:srgbClr val="7030A0"/>
                </a:solidFill>
              </a:rPr>
              <a:t>ταπεινοφροσύνη</a:t>
            </a:r>
            <a:r>
              <a:rPr lang="el-GR" sz="3600" dirty="0" smtClean="0"/>
              <a:t>», το να μπορούν, με τη βοήθεια του Θεού, </a:t>
            </a:r>
            <a:r>
              <a:rPr lang="el-GR" sz="3600" dirty="0" smtClean="0">
                <a:solidFill>
                  <a:srgbClr val="00B0F0"/>
                </a:solidFill>
              </a:rPr>
              <a:t>να θεραπεύσουν κάποιον άρρωστο</a:t>
            </a:r>
            <a:r>
              <a:rPr lang="el-GR" sz="3600" dirty="0" smtClean="0"/>
              <a:t>, και άλλα…</a:t>
            </a:r>
            <a:endParaRPr lang="el-GR" sz="3600" dirty="0">
              <a:solidFill>
                <a:srgbClr val="00B0F0"/>
              </a:solidFill>
            </a:endParaRPr>
          </a:p>
        </p:txBody>
      </p:sp>
    </p:spTree>
  </p:cSld>
  <p:clrMapOvr>
    <a:masterClrMapping/>
  </p:clrMapOvr>
  <p:transition advTm="1575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rmAutofit/>
          </a:bodyPr>
          <a:lstStyle/>
          <a:p>
            <a:r>
              <a:rPr lang="el-GR" dirty="0" smtClean="0"/>
              <a:t>Οι Άγιοι βρίσκονται μαζί με το Χριστό μας στον Ουρανό και τους παρακαλούμε να μας βοηθάνε και να μεταφέρουν τις προσευχές μας στο Θεό... </a:t>
            </a:r>
            <a:endParaRPr lang="el-GR" dirty="0"/>
          </a:p>
        </p:txBody>
      </p:sp>
      <p:pic>
        <p:nvPicPr>
          <p:cNvPr id="2050" name="Picture 2" descr="C:\Users\Θεοδώρα\Pictures\ουρανός.jpg"/>
          <p:cNvPicPr>
            <a:picLocks noChangeAspect="1" noChangeArrowheads="1"/>
          </p:cNvPicPr>
          <p:nvPr/>
        </p:nvPicPr>
        <p:blipFill>
          <a:blip r:embed="rId2"/>
          <a:srcRect/>
          <a:stretch>
            <a:fillRect/>
          </a:stretch>
        </p:blipFill>
        <p:spPr bwMode="auto">
          <a:xfrm>
            <a:off x="4929190" y="3357562"/>
            <a:ext cx="3786214" cy="3500438"/>
          </a:xfrm>
          <a:prstGeom prst="rect">
            <a:avLst/>
          </a:prstGeom>
          <a:noFill/>
        </p:spPr>
      </p:pic>
      <p:pic>
        <p:nvPicPr>
          <p:cNvPr id="2051" name="Picture 3" descr="C:\Users\Θεοδώρα\Pictures\3-ierarxes.jpg"/>
          <p:cNvPicPr>
            <a:picLocks noChangeAspect="1" noChangeArrowheads="1"/>
          </p:cNvPicPr>
          <p:nvPr/>
        </p:nvPicPr>
        <p:blipFill>
          <a:blip r:embed="rId3"/>
          <a:srcRect/>
          <a:stretch>
            <a:fillRect/>
          </a:stretch>
        </p:blipFill>
        <p:spPr bwMode="auto">
          <a:xfrm>
            <a:off x="-357222" y="3786190"/>
            <a:ext cx="4882310" cy="2833936"/>
          </a:xfrm>
          <a:prstGeom prst="rect">
            <a:avLst/>
          </a:prstGeom>
          <a:noFill/>
        </p:spPr>
      </p:pic>
    </p:spTree>
  </p:cSld>
  <p:clrMapOvr>
    <a:masterClrMapping/>
  </p:clrMapOvr>
  <p:transition advTm="10078"/>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00034" y="428604"/>
            <a:ext cx="7772400" cy="1470025"/>
          </a:xfrm>
        </p:spPr>
        <p:txBody>
          <a:bodyPr/>
          <a:lstStyle/>
          <a:p>
            <a:r>
              <a:rPr lang="el-GR" dirty="0" smtClean="0"/>
              <a:t>Ο ΑΓΙΟΣ ΣΤΥΛΙΑΝΟΣ</a:t>
            </a:r>
            <a:endParaRPr lang="el-GR" dirty="0"/>
          </a:p>
        </p:txBody>
      </p:sp>
      <p:sp>
        <p:nvSpPr>
          <p:cNvPr id="3" name="2 - Υπότιτλος"/>
          <p:cNvSpPr>
            <a:spLocks noGrp="1"/>
          </p:cNvSpPr>
          <p:nvPr>
            <p:ph type="subTitle" idx="1"/>
          </p:nvPr>
        </p:nvSpPr>
        <p:spPr>
          <a:xfrm>
            <a:off x="1214414" y="5500702"/>
            <a:ext cx="6400800" cy="1752600"/>
          </a:xfrm>
        </p:spPr>
        <p:txBody>
          <a:bodyPr/>
          <a:lstStyle/>
          <a:p>
            <a:endParaRPr lang="el-GR" i="1" dirty="0"/>
          </a:p>
        </p:txBody>
      </p:sp>
      <p:pic>
        <p:nvPicPr>
          <p:cNvPr id="1026" name="Picture 2" descr="C:\Users\Θεοδώρα\Pictures\agios_stilianos_1.jpg"/>
          <p:cNvPicPr>
            <a:picLocks noChangeAspect="1" noChangeArrowheads="1"/>
          </p:cNvPicPr>
          <p:nvPr/>
        </p:nvPicPr>
        <p:blipFill>
          <a:blip r:embed="rId2"/>
          <a:srcRect/>
          <a:stretch>
            <a:fillRect/>
          </a:stretch>
        </p:blipFill>
        <p:spPr bwMode="auto">
          <a:xfrm>
            <a:off x="2500298" y="1714488"/>
            <a:ext cx="3786214" cy="4786346"/>
          </a:xfrm>
          <a:prstGeom prst="rect">
            <a:avLst/>
          </a:prstGeom>
          <a:noFill/>
        </p:spPr>
      </p:pic>
    </p:spTree>
  </p:cSld>
  <p:clrMapOvr>
    <a:masterClrMapping/>
  </p:clrMapOvr>
  <p:transition advTm="5797"/>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500034" y="1142984"/>
            <a:ext cx="8229600" cy="5257800"/>
          </a:xfrm>
        </p:spPr>
        <p:txBody>
          <a:bodyPr>
            <a:normAutofit/>
          </a:bodyPr>
          <a:lstStyle/>
          <a:p>
            <a:r>
              <a:rPr lang="el-GR" dirty="0" smtClean="0"/>
              <a:t>Ο Άγιος Στυλιανός γεννήθηκε σε μια περιοχή που λεγόταν Παφλαγονία στη Μικρά Ασία, από γονείς πλούσιους που αγαπούσαν το Θεό.</a:t>
            </a:r>
          </a:p>
          <a:p>
            <a:r>
              <a:rPr lang="el-GR" dirty="0" smtClean="0"/>
              <a:t>Παρόλο που είχε άφθονα τα υλικά αγαθά, διδάχτηκε νωρίς απ’ τους γονείς του να είναι εγκρατής, δηλαδή να μην απολαμβάνει τα πολλά πράγματα που είχε και να θεωρεί το χρήμα μέσο για την ανακούφιση και περίθαλψη των φτωχών και των αρρώστων.</a:t>
            </a:r>
            <a:endParaRPr lang="el-GR" dirty="0"/>
          </a:p>
        </p:txBody>
      </p:sp>
    </p:spTree>
  </p:cSld>
  <p:clrMapOvr>
    <a:masterClrMapping/>
  </p:clrMapOvr>
  <p:transition advTm="17094"/>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3600" dirty="0" smtClean="0"/>
              <a:t>Σε πολύ νεαρή ηλικία έχασε και τους δύο γονείς του, μοίρασε την περιουσία του στους φτωχούς και αφοσιώθηκε στο Θεό. </a:t>
            </a:r>
            <a:endParaRPr lang="el-GR" sz="3600" dirty="0"/>
          </a:p>
        </p:txBody>
      </p:sp>
    </p:spTree>
  </p:cSld>
  <p:clrMapOvr>
    <a:masterClrMapping/>
  </p:clrMapOvr>
  <p:transition advTm="9984"/>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098" name="Picture 2" descr="C:\Users\Θεοδώρα\Pictures\3c3c1-elehmosynh-960x350.png"/>
          <p:cNvPicPr>
            <a:picLocks noGrp="1" noChangeAspect="1" noChangeArrowheads="1"/>
          </p:cNvPicPr>
          <p:nvPr>
            <p:ph idx="1"/>
          </p:nvPr>
        </p:nvPicPr>
        <p:blipFill>
          <a:blip r:embed="rId2"/>
          <a:srcRect/>
          <a:stretch>
            <a:fillRect/>
          </a:stretch>
        </p:blipFill>
        <p:spPr bwMode="auto">
          <a:xfrm>
            <a:off x="571472" y="285728"/>
            <a:ext cx="7715304" cy="3357586"/>
          </a:xfrm>
          <a:prstGeom prst="rect">
            <a:avLst/>
          </a:prstGeom>
          <a:noFill/>
        </p:spPr>
      </p:pic>
      <p:pic>
        <p:nvPicPr>
          <p:cNvPr id="4099" name="Picture 3" descr="C:\Users\Θεοδώρα\Pictures\δινω.jpg"/>
          <p:cNvPicPr>
            <a:picLocks noChangeAspect="1" noChangeArrowheads="1"/>
          </p:cNvPicPr>
          <p:nvPr/>
        </p:nvPicPr>
        <p:blipFill>
          <a:blip r:embed="rId3"/>
          <a:srcRect/>
          <a:stretch>
            <a:fillRect/>
          </a:stretch>
        </p:blipFill>
        <p:spPr bwMode="auto">
          <a:xfrm>
            <a:off x="2500298" y="3714752"/>
            <a:ext cx="3714776" cy="2576516"/>
          </a:xfrm>
          <a:prstGeom prst="rect">
            <a:avLst/>
          </a:prstGeom>
          <a:noFill/>
        </p:spPr>
      </p:pic>
    </p:spTree>
  </p:cSld>
  <p:clrMapOvr>
    <a:masterClrMapping/>
  </p:clrMapOvr>
  <p:transition advTm="9234"/>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Θεοδώρα\Pictures\ασκητης.jpg"/>
          <p:cNvPicPr>
            <a:picLocks noGrp="1" noChangeAspect="1" noChangeArrowheads="1"/>
          </p:cNvPicPr>
          <p:nvPr>
            <p:ph sz="half" idx="1"/>
          </p:nvPr>
        </p:nvPicPr>
        <p:blipFill>
          <a:blip r:embed="rId2"/>
          <a:stretch>
            <a:fillRect/>
          </a:stretch>
        </p:blipFill>
        <p:spPr bwMode="auto">
          <a:xfrm>
            <a:off x="642910" y="971368"/>
            <a:ext cx="3786214" cy="5002390"/>
          </a:xfrm>
          <a:prstGeom prst="rect">
            <a:avLst/>
          </a:prstGeom>
          <a:noFill/>
        </p:spPr>
      </p:pic>
      <p:sp>
        <p:nvSpPr>
          <p:cNvPr id="7" name="5 - Θέση περιεχομένου"/>
          <p:cNvSpPr txBox="1">
            <a:spLocks/>
          </p:cNvSpPr>
          <p:nvPr/>
        </p:nvSpPr>
        <p:spPr>
          <a:xfrm>
            <a:off x="4800600" y="652442"/>
            <a:ext cx="4038600" cy="562612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3600" b="0" i="0" u="none" strike="noStrike" kern="1200" cap="none" spc="0" normalizeH="0" baseline="0" noProof="0" dirty="0" smtClean="0">
                <a:ln>
                  <a:noFill/>
                </a:ln>
                <a:solidFill>
                  <a:schemeClr val="tx1"/>
                </a:solidFill>
                <a:effectLst/>
                <a:uLnTx/>
                <a:uFillTx/>
                <a:latin typeface="+mn-lt"/>
                <a:ea typeface="+mn-ea"/>
                <a:cs typeface="+mn-cs"/>
              </a:rPr>
              <a:t>Έφυγε από τον κόσμο και πήγε να ζήσει σε ένα μοναστήρι, για να προσεύχεται πιο ήσυχα στον Θεό. Εκεί ζούσε μαζί με άλλους ανθρώπους που λέγονται μοναχοί.</a:t>
            </a:r>
            <a:endParaRPr kumimoji="0" lang="el-GR"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Tm="736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half" idx="1"/>
          </p:nvPr>
        </p:nvSpPr>
        <p:spPr/>
        <p:txBody>
          <a:bodyPr>
            <a:normAutofit/>
          </a:bodyPr>
          <a:lstStyle/>
          <a:p>
            <a:r>
              <a:rPr lang="el-GR" dirty="0" smtClean="0"/>
              <a:t>Αργότερα, επειδή θέλησε να προσεύχεται ακόμη πιο πολύ και πιο ήσυχα, πήγε να ζήσει σε μια σπηλιά στην έρημο. Εκεί ο Θεός που τον αγαπούσε πολύ, για να τον βοηθήσει, του έστελνε τροφή με έναν Άγγελο…</a:t>
            </a:r>
            <a:endParaRPr lang="el-GR" dirty="0"/>
          </a:p>
        </p:txBody>
      </p:sp>
      <p:pic>
        <p:nvPicPr>
          <p:cNvPr id="5122" name="Picture 2" descr="C:\Users\Θεοδώρα\Pictures\άγγελος.jpg"/>
          <p:cNvPicPr>
            <a:picLocks noGrp="1" noChangeAspect="1" noChangeArrowheads="1"/>
          </p:cNvPicPr>
          <p:nvPr>
            <p:ph sz="half" idx="2"/>
          </p:nvPr>
        </p:nvPicPr>
        <p:blipFill>
          <a:blip r:embed="rId2"/>
          <a:srcRect/>
          <a:stretch>
            <a:fillRect/>
          </a:stretch>
        </p:blipFill>
        <p:spPr bwMode="auto">
          <a:xfrm>
            <a:off x="4857752" y="1500174"/>
            <a:ext cx="3295660" cy="4500594"/>
          </a:xfrm>
          <a:prstGeom prst="rect">
            <a:avLst/>
          </a:prstGeom>
          <a:noFill/>
        </p:spPr>
      </p:pic>
      <p:pic>
        <p:nvPicPr>
          <p:cNvPr id="5123" name="Picture 3" descr="C:\Users\Θεοδώρα\Pictures\ψωμί.jpg"/>
          <p:cNvPicPr>
            <a:picLocks noChangeAspect="1" noChangeArrowheads="1"/>
          </p:cNvPicPr>
          <p:nvPr/>
        </p:nvPicPr>
        <p:blipFill>
          <a:blip r:embed="rId3"/>
          <a:srcRect/>
          <a:stretch>
            <a:fillRect/>
          </a:stretch>
        </p:blipFill>
        <p:spPr bwMode="auto">
          <a:xfrm>
            <a:off x="4572000" y="5072074"/>
            <a:ext cx="1785950" cy="1467145"/>
          </a:xfrm>
          <a:prstGeom prst="rect">
            <a:avLst/>
          </a:prstGeom>
          <a:noFill/>
        </p:spPr>
      </p:pic>
    </p:spTree>
  </p:cSld>
  <p:clrMapOvr>
    <a:masterClrMapping/>
  </p:clrMapOvr>
  <p:transition advTm="11078"/>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513</Words>
  <Application>Microsoft Office PowerPoint</Application>
  <PresentationFormat>Προβολή στην οθόνη (4:3)</PresentationFormat>
  <Paragraphs>21</Paragraphs>
  <Slides>14</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14</vt:i4>
      </vt:variant>
    </vt:vector>
  </HeadingPairs>
  <TitlesOfParts>
    <vt:vector size="17" baseType="lpstr">
      <vt:lpstr>Arial</vt:lpstr>
      <vt:lpstr>Calibri</vt:lpstr>
      <vt:lpstr>Θέμα του Office</vt:lpstr>
      <vt:lpstr>Α Γ Ι Ο Ι</vt:lpstr>
      <vt:lpstr>Παρουσίαση του PowerPoint</vt:lpstr>
      <vt:lpstr>Παρουσίαση του PowerPoint</vt:lpstr>
      <vt:lpstr>Ο ΑΓΙΟΣ ΣΤΥΛΙΑΝΟΣ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Ο ΦΥΛΑΚΑΣ ΤΩΝ ΠΑΙΔΙΩΝ</vt:lpstr>
      <vt:lpstr>Παρουσίαση του PowerPoint</vt:lpstr>
      <vt:lpstr>Παρουσίαση του PowerPoint</vt:lpstr>
      <vt:lpstr>ΠΡΟΣΕΥΧΗ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ΑΓΙΟΣ ΣΤΥΛΙΑΝΟΣ</dc:title>
  <dc:creator>Θεοδώρα</dc:creator>
  <cp:lastModifiedBy>Vasiliki Altanopoulou</cp:lastModifiedBy>
  <cp:revision>22</cp:revision>
  <dcterms:created xsi:type="dcterms:W3CDTF">2015-11-28T11:47:46Z</dcterms:created>
  <dcterms:modified xsi:type="dcterms:W3CDTF">2020-11-26T07:31:12Z</dcterms:modified>
</cp:coreProperties>
</file>